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cile barbaret" initials="cb" lastIdx="5" clrIdx="0">
    <p:extLst>
      <p:ext uri="{19B8F6BF-5375-455C-9EA6-DF929625EA0E}">
        <p15:presenceInfo xmlns:p15="http://schemas.microsoft.com/office/powerpoint/2012/main" userId="d95eb1e9efcc97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p:scale>
          <a:sx n="99" d="100"/>
          <a:sy n="99" d="100"/>
        </p:scale>
        <p:origin x="1733" y="17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0E37AC5-C9DD-4DF1-BB9B-5F1134EA304C}" type="datetimeFigureOut">
              <a:rPr lang="fr-FR" smtClean="0"/>
              <a:t>01/06/2022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345682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E37AC5-C9DD-4DF1-BB9B-5F1134EA304C}" type="datetimeFigureOut">
              <a:rPr lang="fr-FR" smtClean="0"/>
              <a:t>01/06/2022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377500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E37AC5-C9DD-4DF1-BB9B-5F1134EA304C}" type="datetimeFigureOut">
              <a:rPr lang="fr-FR" smtClean="0"/>
              <a:t>01/06/2022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156728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E37AC5-C9DD-4DF1-BB9B-5F1134EA304C}" type="datetimeFigureOut">
              <a:rPr lang="fr-FR" smtClean="0"/>
              <a:t>01/06/2022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44791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0E37AC5-C9DD-4DF1-BB9B-5F1134EA304C}" type="datetimeFigureOut">
              <a:rPr lang="fr-FR" smtClean="0"/>
              <a:t>01/06/2022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24143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0E37AC5-C9DD-4DF1-BB9B-5F1134EA304C}" type="datetimeFigureOut">
              <a:rPr lang="fr-FR" smtClean="0"/>
              <a:t>01/06/2022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220996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0E37AC5-C9DD-4DF1-BB9B-5F1134EA304C}" type="datetimeFigureOut">
              <a:rPr lang="fr-FR" smtClean="0"/>
              <a:t>01/06/2022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152946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0E37AC5-C9DD-4DF1-BB9B-5F1134EA304C}" type="datetimeFigureOut">
              <a:rPr lang="fr-FR" smtClean="0"/>
              <a:t>01/06/2022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315320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7AC5-C9DD-4DF1-BB9B-5F1134EA304C}" type="datetimeFigureOut">
              <a:rPr lang="fr-FR" smtClean="0"/>
              <a:t>01/06/2022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165516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E37AC5-C9DD-4DF1-BB9B-5F1134EA304C}" type="datetimeFigureOut">
              <a:rPr lang="fr-FR" smtClean="0"/>
              <a:t>01/06/2022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180347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E37AC5-C9DD-4DF1-BB9B-5F1134EA304C}" type="datetimeFigureOut">
              <a:rPr lang="fr-FR" smtClean="0"/>
              <a:t>01/06/2022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1D06171-E9FC-43D3-94B2-84091C064A3F}" type="slidenum">
              <a:rPr lang="fr-FR" smtClean="0"/>
              <a:t>‹N°›</a:t>
            </a:fld>
            <a:endParaRPr lang="fr-FR"/>
          </a:p>
        </p:txBody>
      </p:sp>
    </p:spTree>
    <p:extLst>
      <p:ext uri="{BB962C8B-B14F-4D97-AF65-F5344CB8AC3E}">
        <p14:creationId xmlns:p14="http://schemas.microsoft.com/office/powerpoint/2010/main" val="105287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50E37AC5-C9DD-4DF1-BB9B-5F1134EA304C}" type="datetimeFigureOut">
              <a:rPr lang="fr-FR" smtClean="0"/>
              <a:t>01/06/2022</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1D06171-E9FC-43D3-94B2-84091C064A3F}" type="slidenum">
              <a:rPr lang="fr-FR" smtClean="0"/>
              <a:t>‹N°›</a:t>
            </a:fld>
            <a:endParaRPr lang="fr-FR"/>
          </a:p>
        </p:txBody>
      </p:sp>
    </p:spTree>
    <p:extLst>
      <p:ext uri="{BB962C8B-B14F-4D97-AF65-F5344CB8AC3E}">
        <p14:creationId xmlns:p14="http://schemas.microsoft.com/office/powerpoint/2010/main" val="2049907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e 40"/>
          <p:cNvGrpSpPr/>
          <p:nvPr/>
        </p:nvGrpSpPr>
        <p:grpSpPr>
          <a:xfrm>
            <a:off x="93039" y="1993744"/>
            <a:ext cx="6655130" cy="1115414"/>
            <a:chOff x="41604" y="1993743"/>
            <a:chExt cx="6707146" cy="1222683"/>
          </a:xfrm>
        </p:grpSpPr>
        <p:grpSp>
          <p:nvGrpSpPr>
            <p:cNvPr id="27" name="Groupe 26"/>
            <p:cNvGrpSpPr/>
            <p:nvPr/>
          </p:nvGrpSpPr>
          <p:grpSpPr>
            <a:xfrm>
              <a:off x="41604" y="1993743"/>
              <a:ext cx="6707146" cy="1222683"/>
              <a:chOff x="41604" y="1993743"/>
              <a:chExt cx="6707146" cy="1222683"/>
            </a:xfrm>
          </p:grpSpPr>
          <p:sp>
            <p:nvSpPr>
              <p:cNvPr id="22" name="Rectangle à coins arrondis 21"/>
              <p:cNvSpPr/>
              <p:nvPr/>
            </p:nvSpPr>
            <p:spPr>
              <a:xfrm>
                <a:off x="2007443" y="1993744"/>
                <a:ext cx="2962767" cy="1886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Rectangle 18"/>
              <p:cNvSpPr/>
              <p:nvPr/>
            </p:nvSpPr>
            <p:spPr>
              <a:xfrm>
                <a:off x="41604" y="1993743"/>
                <a:ext cx="6707146" cy="1222683"/>
              </a:xfrm>
              <a:prstGeom prst="rect">
                <a:avLst/>
              </a:prstGeom>
              <a:solidFill>
                <a:schemeClr val="accent4">
                  <a:lumMod val="20000"/>
                  <a:lumOff val="8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grpSp>
        <p:sp>
          <p:nvSpPr>
            <p:cNvPr id="40" name="Rectangle à coins arrondis 39"/>
            <p:cNvSpPr/>
            <p:nvPr/>
          </p:nvSpPr>
          <p:spPr>
            <a:xfrm>
              <a:off x="2023043" y="1998691"/>
              <a:ext cx="2962767" cy="16583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pic>
        <p:nvPicPr>
          <p:cNvPr id="12" name="Image 11"/>
          <p:cNvPicPr>
            <a:picLocks noChangeAspect="1"/>
          </p:cNvPicPr>
          <p:nvPr/>
        </p:nvPicPr>
        <p:blipFill rotWithShape="1">
          <a:blip r:embed="rId2">
            <a:clrChange>
              <a:clrFrom>
                <a:srgbClr val="FCE4C6"/>
              </a:clrFrom>
              <a:clrTo>
                <a:srgbClr val="FCE4C6">
                  <a:alpha val="0"/>
                </a:srgbClr>
              </a:clrTo>
            </a:clrChange>
            <a:extLst>
              <a:ext uri="{28A0092B-C50C-407E-A947-70E740481C1C}">
                <a14:useLocalDpi xmlns:a14="http://schemas.microsoft.com/office/drawing/2010/main" val="0"/>
              </a:ext>
            </a:extLst>
          </a:blip>
          <a:srcRect l="-142" t="-379" r="142" b="59870"/>
          <a:stretch/>
        </p:blipFill>
        <p:spPr>
          <a:xfrm>
            <a:off x="0" y="0"/>
            <a:ext cx="6858000" cy="1857984"/>
          </a:xfrm>
          <a:prstGeom prst="rect">
            <a:avLst/>
          </a:prstGeom>
          <a:ln>
            <a:noFill/>
          </a:ln>
          <a:effectLst>
            <a:outerShdw blurRad="190500" algn="tl" rotWithShape="0">
              <a:srgbClr val="000000">
                <a:alpha val="57000"/>
              </a:srgbClr>
            </a:outerShdw>
          </a:effectLst>
        </p:spPr>
      </p:pic>
      <p:sp>
        <p:nvSpPr>
          <p:cNvPr id="15" name="Rectangle 14"/>
          <p:cNvSpPr/>
          <p:nvPr/>
        </p:nvSpPr>
        <p:spPr>
          <a:xfrm>
            <a:off x="0" y="-6565"/>
            <a:ext cx="6858000" cy="1864549"/>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E07E4A5-78C1-46F3-8C10-6AFFAE0660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604" y="51084"/>
            <a:ext cx="747284" cy="700579"/>
          </a:xfrm>
          <a:prstGeom prst="rect">
            <a:avLst/>
          </a:prstGeom>
        </p:spPr>
      </p:pic>
      <p:pic>
        <p:nvPicPr>
          <p:cNvPr id="7" name="Image 6">
            <a:extLst>
              <a:ext uri="{FF2B5EF4-FFF2-40B4-BE49-F238E27FC236}">
                <a16:creationId xmlns:a16="http://schemas.microsoft.com/office/drawing/2014/main" id="{F5B3F7C8-F7F3-420B-BD44-078E7A02E4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7972" y="90684"/>
            <a:ext cx="790778" cy="519936"/>
          </a:xfrm>
          <a:prstGeom prst="rect">
            <a:avLst/>
          </a:prstGeom>
        </p:spPr>
      </p:pic>
      <p:sp>
        <p:nvSpPr>
          <p:cNvPr id="11" name="ZoneTexte 10">
            <a:extLst>
              <a:ext uri="{FF2B5EF4-FFF2-40B4-BE49-F238E27FC236}">
                <a16:creationId xmlns:a16="http://schemas.microsoft.com/office/drawing/2014/main" id="{EFA5E1A7-DAB6-43C9-A6A6-85B8475AE8A1}"/>
              </a:ext>
            </a:extLst>
          </p:cNvPr>
          <p:cNvSpPr txBox="1"/>
          <p:nvPr/>
        </p:nvSpPr>
        <p:spPr>
          <a:xfrm>
            <a:off x="979713" y="1331771"/>
            <a:ext cx="4966661"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1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Clinique de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soins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palliatifs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CHU Grenoble-Alpes </a:t>
            </a:r>
            <a:r>
              <a:rPr lang="en-US" sz="1000" dirty="0">
                <a:solidFill>
                  <a:prstClr val="black"/>
                </a:solidFill>
                <a:ea typeface="Calibri" panose="020F0502020204030204" pitchFamily="34" charset="0"/>
                <a:cs typeface="Times New Roman" panose="02020603050405020304" pitchFamily="18" charset="0"/>
              </a:rPr>
              <a:t> </a:t>
            </a:r>
            <a:r>
              <a:rPr kumimoji="0" lang="en-US" sz="10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2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Service de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cardiologie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CHU de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Besançon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IE" sz="10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3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EA3920, Université de Bourgogne-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Franche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Comté</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Besançon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lang="en-US" sz="1000" dirty="0">
                <a:solidFill>
                  <a:prstClr val="black"/>
                </a:solidFill>
                <a:ea typeface="Calibri" panose="020F0502020204030204" pitchFamily="34" charset="0"/>
                <a:cs typeface="Times New Roman" panose="02020603050405020304" pitchFamily="18" charset="0"/>
              </a:rPr>
              <a:t> </a:t>
            </a:r>
            <a:r>
              <a:rPr kumimoji="0" lang="en-US" sz="10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4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Service de santé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publique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Hôpitaux</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Champagne Sud, Troyes </a:t>
            </a:r>
            <a:r>
              <a:rPr kumimoji="0" lang="en-US" sz="1000" b="0" i="0" u="none" strike="noStrike" kern="120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sz="10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5 </a:t>
            </a:r>
            <a:r>
              <a:rPr kumimoji="0" lang="fr-FR"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Laboratoire </a:t>
            </a:r>
            <a:r>
              <a:rPr kumimoji="0" lang="fr-FR"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ThEMAS</a:t>
            </a:r>
            <a:r>
              <a:rPr kumimoji="0" lang="fr-FR"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Grenoble</a:t>
            </a:r>
          </a:p>
        </p:txBody>
      </p:sp>
      <p:sp>
        <p:nvSpPr>
          <p:cNvPr id="9" name="ZoneTexte 8">
            <a:extLst>
              <a:ext uri="{FF2B5EF4-FFF2-40B4-BE49-F238E27FC236}">
                <a16:creationId xmlns:a16="http://schemas.microsoft.com/office/drawing/2014/main" id="{7A3BB006-AED5-4189-8F5F-534162CF1071}"/>
              </a:ext>
            </a:extLst>
          </p:cNvPr>
          <p:cNvSpPr txBox="1"/>
          <p:nvPr/>
        </p:nvSpPr>
        <p:spPr>
          <a:xfrm>
            <a:off x="105839" y="2167468"/>
            <a:ext cx="6759161" cy="948978"/>
          </a:xfrm>
          <a:prstGeom prst="rect">
            <a:avLst/>
          </a:prstGeom>
          <a:noFill/>
        </p:spPr>
        <p:txBody>
          <a:bodyPr wrap="square">
            <a:spAutoFit/>
          </a:bodyPr>
          <a:lstStyle/>
          <a:p>
            <a:pPr>
              <a:lnSpc>
                <a:spcPct val="107000"/>
              </a:lnSpc>
              <a:spcAft>
                <a:spcPts val="600"/>
              </a:spcAft>
            </a:pPr>
            <a:r>
              <a:rPr lang="fr-FR" sz="1050" dirty="0">
                <a:effectLst/>
                <a:ea typeface="Calibri" panose="020F0502020204030204" pitchFamily="34" charset="0"/>
                <a:cs typeface="Times New Roman" panose="02020603050405020304" pitchFamily="18" charset="0"/>
              </a:rPr>
              <a:t>L’amélioration des pratiques chez les patients en </a:t>
            </a:r>
            <a:r>
              <a:rPr lang="fr-FR" sz="1050" dirty="0" smtClean="0">
                <a:effectLst/>
                <a:ea typeface="Calibri" panose="020F0502020204030204" pitchFamily="34" charset="0"/>
                <a:cs typeface="Times New Roman" panose="02020603050405020304" pitchFamily="18" charset="0"/>
              </a:rPr>
              <a:t>situation palliative doit </a:t>
            </a:r>
            <a:r>
              <a:rPr lang="fr-FR" sz="1050" dirty="0">
                <a:effectLst/>
                <a:ea typeface="Calibri" panose="020F0502020204030204" pitchFamily="34" charset="0"/>
                <a:cs typeface="Times New Roman" panose="02020603050405020304" pitchFamily="18" charset="0"/>
              </a:rPr>
              <a:t>passer par une </a:t>
            </a:r>
            <a:r>
              <a:rPr lang="fr-FR" sz="1050" dirty="0" smtClean="0">
                <a:effectLst/>
                <a:ea typeface="Calibri" panose="020F0502020204030204" pitchFamily="34" charset="0"/>
                <a:cs typeface="Times New Roman" panose="02020603050405020304" pitchFamily="18" charset="0"/>
              </a:rPr>
              <a:t>anticipation, afin de limiter certaines thérapeutiques qui pourraient devenir délétères. Mais </a:t>
            </a:r>
            <a:r>
              <a:rPr lang="fr-FR" sz="1050" dirty="0">
                <a:effectLst/>
                <a:ea typeface="Calibri" panose="020F0502020204030204" pitchFamily="34" charset="0"/>
                <a:cs typeface="Times New Roman" panose="02020603050405020304" pitchFamily="18" charset="0"/>
              </a:rPr>
              <a:t>pour </a:t>
            </a:r>
            <a:r>
              <a:rPr lang="fr-FR" sz="1050" dirty="0" smtClean="0">
                <a:ea typeface="Calibri" panose="020F0502020204030204" pitchFamily="34" charset="0"/>
                <a:cs typeface="Times New Roman" panose="02020603050405020304" pitchFamily="18" charset="0"/>
              </a:rPr>
              <a:t>anticiper</a:t>
            </a:r>
            <a:r>
              <a:rPr lang="fr-FR" sz="1050" dirty="0" smtClean="0">
                <a:effectLst/>
                <a:ea typeface="Calibri" panose="020F0502020204030204" pitchFamily="34" charset="0"/>
                <a:cs typeface="Times New Roman" panose="02020603050405020304" pitchFamily="18" charset="0"/>
              </a:rPr>
              <a:t>, il faut pouvoir </a:t>
            </a:r>
            <a:r>
              <a:rPr lang="fr-FR" sz="1050" dirty="0">
                <a:effectLst/>
                <a:ea typeface="Calibri" panose="020F0502020204030204" pitchFamily="34" charset="0"/>
                <a:cs typeface="Times New Roman" panose="02020603050405020304" pitchFamily="18" charset="0"/>
              </a:rPr>
              <a:t>estimer que le patient approche de la fin de vie. Afin de mieux estimer l’espérance de vie des patients, l’utilisation d’échelles </a:t>
            </a:r>
            <a:r>
              <a:rPr lang="fr-FR" sz="1050" dirty="0" smtClean="0">
                <a:effectLst/>
                <a:ea typeface="Calibri" panose="020F0502020204030204" pitchFamily="34" charset="0"/>
                <a:cs typeface="Times New Roman" panose="02020603050405020304" pitchFamily="18" charset="0"/>
              </a:rPr>
              <a:t>pronostiques semble </a:t>
            </a:r>
            <a:r>
              <a:rPr lang="fr-FR" sz="1050" dirty="0">
                <a:effectLst/>
                <a:ea typeface="Calibri" panose="020F0502020204030204" pitchFamily="34" charset="0"/>
                <a:cs typeface="Times New Roman" panose="02020603050405020304" pitchFamily="18" charset="0"/>
              </a:rPr>
              <a:t>être un outil utile. </a:t>
            </a:r>
            <a:r>
              <a:rPr lang="fr-FR" sz="1050" dirty="0" smtClean="0">
                <a:effectLst/>
                <a:ea typeface="Calibri" panose="020F0502020204030204" pitchFamily="34" charset="0"/>
                <a:cs typeface="Times New Roman" panose="02020603050405020304" pitchFamily="18" charset="0"/>
              </a:rPr>
              <a:t>Le </a:t>
            </a:r>
            <a:r>
              <a:rPr lang="fr-FR" sz="1050" dirty="0">
                <a:effectLst/>
                <a:ea typeface="Calibri" panose="020F0502020204030204" pitchFamily="34" charset="0"/>
                <a:cs typeface="Times New Roman" panose="02020603050405020304" pitchFamily="18" charset="0"/>
              </a:rPr>
              <a:t>consensus sur leur utilité semble évident dans la littérature. Pour autant, elles semblent encore peu connues et utilisées des médecins français travaillant en oncologie comme en soins palliatifs. </a:t>
            </a:r>
          </a:p>
        </p:txBody>
      </p:sp>
      <p:sp>
        <p:nvSpPr>
          <p:cNvPr id="2" name="Rectangle 1"/>
          <p:cNvSpPr/>
          <p:nvPr/>
        </p:nvSpPr>
        <p:spPr>
          <a:xfrm>
            <a:off x="979713" y="75033"/>
            <a:ext cx="5018230" cy="1077218"/>
          </a:xfrm>
          <a:prstGeom prst="rect">
            <a:avLst/>
          </a:prstGeom>
        </p:spPr>
        <p:txBody>
          <a:bodyPr wrap="square">
            <a:spAutoFit/>
          </a:bodyPr>
          <a:lstStyle/>
          <a:p>
            <a:r>
              <a:rPr lang="fr-FR" sz="1600" b="1" dirty="0">
                <a:latin typeface="Palatino Linotype" panose="02040502050505030304" pitchFamily="18" charset="0"/>
              </a:rPr>
              <a:t>Quelle connaissance et utilisation des échelles pronostiques par les oncologues et les médecins de soins palliatifs chez les patients adultes avec un cancer avancé ?  </a:t>
            </a:r>
            <a:r>
              <a:rPr lang="fr-FR" sz="1400" b="1" dirty="0">
                <a:latin typeface="Palatino Linotype" panose="02040502050505030304" pitchFamily="18" charset="0"/>
              </a:rPr>
              <a:t>- Résultats de l’étude ONCOPRONO - </a:t>
            </a:r>
          </a:p>
        </p:txBody>
      </p:sp>
      <p:sp>
        <p:nvSpPr>
          <p:cNvPr id="17" name="Rectangle 16"/>
          <p:cNvSpPr/>
          <p:nvPr/>
        </p:nvSpPr>
        <p:spPr>
          <a:xfrm>
            <a:off x="445193" y="1129003"/>
            <a:ext cx="6087269" cy="253916"/>
          </a:xfrm>
          <a:prstGeom prst="rect">
            <a:avLst/>
          </a:prstGeom>
        </p:spPr>
        <p:txBody>
          <a:bodyPr wrap="square">
            <a:spAutoFit/>
          </a:bodyPr>
          <a:lstStyle/>
          <a:p>
            <a:pPr algn="ctr"/>
            <a:r>
              <a:rPr lang="fr-FR" sz="1050" dirty="0">
                <a:latin typeface="Palatino Linotype" panose="02040502050505030304" pitchFamily="18" charset="0"/>
              </a:rPr>
              <a:t>Raphaëlle DANTIGNY </a:t>
            </a:r>
            <a:r>
              <a:rPr lang="fr-FR" sz="1050" baseline="30000"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1</a:t>
            </a:r>
            <a:r>
              <a:rPr lang="fr-FR" sz="1050" dirty="0">
                <a:latin typeface="Palatino Linotype" panose="02040502050505030304" pitchFamily="18" charset="0"/>
              </a:rPr>
              <a:t>, Fiona ECARNOT </a:t>
            </a:r>
            <a:r>
              <a:rPr lang="fr-FR" sz="1050" baseline="30000"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2,3</a:t>
            </a:r>
            <a:r>
              <a:rPr lang="fr-FR" sz="1050" dirty="0">
                <a:latin typeface="Palatino Linotype" panose="02040502050505030304" pitchFamily="18" charset="0"/>
              </a:rPr>
              <a:t>, Stéphane SANCHEZ </a:t>
            </a:r>
            <a:r>
              <a:rPr lang="fr-FR" sz="1050" baseline="30000"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4</a:t>
            </a:r>
            <a:r>
              <a:rPr lang="fr-FR" sz="1050" dirty="0">
                <a:latin typeface="Palatino Linotype" panose="02040502050505030304" pitchFamily="18" charset="0"/>
              </a:rPr>
              <a:t>, Cécile BARBARET</a:t>
            </a:r>
            <a:r>
              <a:rPr lang="fr-FR" sz="1050" baseline="30000" dirty="0">
                <a:solidFill>
                  <a:prstClr val="black"/>
                </a:solidFill>
                <a:latin typeface="Palatino Linotype" panose="02040502050505030304" pitchFamily="18" charset="0"/>
                <a:ea typeface="Calibri" panose="020F0502020204030204" pitchFamily="34" charset="0"/>
                <a:cs typeface="Times New Roman" panose="02020603050405020304" pitchFamily="18" charset="0"/>
              </a:rPr>
              <a:t> 1,5</a:t>
            </a:r>
          </a:p>
        </p:txBody>
      </p:sp>
      <p:grpSp>
        <p:nvGrpSpPr>
          <p:cNvPr id="28" name="Groupe 27"/>
          <p:cNvGrpSpPr/>
          <p:nvPr/>
        </p:nvGrpSpPr>
        <p:grpSpPr>
          <a:xfrm>
            <a:off x="105839" y="3217488"/>
            <a:ext cx="6655130" cy="2354585"/>
            <a:chOff x="-25748" y="3238619"/>
            <a:chExt cx="6707146" cy="1227185"/>
          </a:xfrm>
          <a:solidFill>
            <a:schemeClr val="accent4">
              <a:lumMod val="20000"/>
              <a:lumOff val="80000"/>
            </a:schemeClr>
          </a:solidFill>
        </p:grpSpPr>
        <p:sp>
          <p:nvSpPr>
            <p:cNvPr id="23" name="Rectangle 22"/>
            <p:cNvSpPr/>
            <p:nvPr/>
          </p:nvSpPr>
          <p:spPr>
            <a:xfrm>
              <a:off x="-25748" y="3243121"/>
              <a:ext cx="6707146" cy="1222683"/>
            </a:xfrm>
            <a:prstGeom prst="rect">
              <a:avLst/>
            </a:prstGeom>
            <a:grp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24" name="Rectangle à coins arrondis 23"/>
            <p:cNvSpPr/>
            <p:nvPr/>
          </p:nvSpPr>
          <p:spPr>
            <a:xfrm>
              <a:off x="1942791" y="3238619"/>
              <a:ext cx="2962767" cy="8799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grpSp>
        <p:nvGrpSpPr>
          <p:cNvPr id="34" name="Groupe 33"/>
          <p:cNvGrpSpPr/>
          <p:nvPr/>
        </p:nvGrpSpPr>
        <p:grpSpPr>
          <a:xfrm>
            <a:off x="3079256" y="9268106"/>
            <a:ext cx="3668914" cy="727054"/>
            <a:chOff x="41025" y="4649308"/>
            <a:chExt cx="6707146" cy="775745"/>
          </a:xfrm>
        </p:grpSpPr>
        <p:sp>
          <p:nvSpPr>
            <p:cNvPr id="35" name="Rectangle 34"/>
            <p:cNvSpPr/>
            <p:nvPr/>
          </p:nvSpPr>
          <p:spPr>
            <a:xfrm>
              <a:off x="41025" y="4659283"/>
              <a:ext cx="6707146" cy="765770"/>
            </a:xfrm>
            <a:prstGeom prst="rect">
              <a:avLst/>
            </a:prstGeom>
            <a:solidFill>
              <a:schemeClr val="accent4">
                <a:lumMod val="20000"/>
                <a:lumOff val="8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36" name="Rectangle à coins arrondis 35"/>
            <p:cNvSpPr/>
            <p:nvPr/>
          </p:nvSpPr>
          <p:spPr>
            <a:xfrm>
              <a:off x="1581330" y="4649308"/>
              <a:ext cx="3506338" cy="200133"/>
            </a:xfrm>
            <a:prstGeom prst="round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
        <p:nvSpPr>
          <p:cNvPr id="39" name="ZoneTexte 38">
            <a:extLst>
              <a:ext uri="{FF2B5EF4-FFF2-40B4-BE49-F238E27FC236}">
                <a16:creationId xmlns:a16="http://schemas.microsoft.com/office/drawing/2014/main" id="{918DDD11-1585-4637-ADE2-A612283354C8}"/>
              </a:ext>
            </a:extLst>
          </p:cNvPr>
          <p:cNvSpPr txBox="1"/>
          <p:nvPr/>
        </p:nvSpPr>
        <p:spPr>
          <a:xfrm>
            <a:off x="2722074" y="3149599"/>
            <a:ext cx="1896893" cy="307777"/>
          </a:xfrm>
          <a:prstGeom prst="rect">
            <a:avLst/>
          </a:prstGeom>
          <a:noFill/>
        </p:spPr>
        <p:txBody>
          <a:bodyPr wrap="square" rtlCol="0">
            <a:spAutoFit/>
          </a:bodyPr>
          <a:lstStyle/>
          <a:p>
            <a:r>
              <a:rPr lang="fr-FR" sz="1400" dirty="0">
                <a:solidFill>
                  <a:schemeClr val="accent5">
                    <a:lumMod val="50000"/>
                  </a:schemeClr>
                </a:solidFill>
                <a:latin typeface="Palatino Linotype" panose="02040502050505030304" pitchFamily="18" charset="0"/>
              </a:rPr>
              <a:t>Matériel et méthodes</a:t>
            </a:r>
          </a:p>
        </p:txBody>
      </p:sp>
      <p:sp>
        <p:nvSpPr>
          <p:cNvPr id="3" name="ZoneTexte 2">
            <a:extLst>
              <a:ext uri="{FF2B5EF4-FFF2-40B4-BE49-F238E27FC236}">
                <a16:creationId xmlns:a16="http://schemas.microsoft.com/office/drawing/2014/main" id="{918DDD11-1585-4637-ADE2-A612283354C8}"/>
              </a:ext>
            </a:extLst>
          </p:cNvPr>
          <p:cNvSpPr txBox="1"/>
          <p:nvPr/>
        </p:nvSpPr>
        <p:spPr>
          <a:xfrm>
            <a:off x="2961831" y="1933017"/>
            <a:ext cx="1417381" cy="307777"/>
          </a:xfrm>
          <a:prstGeom prst="rect">
            <a:avLst/>
          </a:prstGeom>
          <a:noFill/>
        </p:spPr>
        <p:txBody>
          <a:bodyPr wrap="square" rtlCol="0">
            <a:spAutoFit/>
          </a:bodyPr>
          <a:lstStyle/>
          <a:p>
            <a:r>
              <a:rPr lang="fr-FR" sz="1400" dirty="0">
                <a:solidFill>
                  <a:schemeClr val="accent5">
                    <a:lumMod val="50000"/>
                  </a:schemeClr>
                </a:solidFill>
                <a:latin typeface="Palatino Linotype" panose="02040502050505030304" pitchFamily="18" charset="0"/>
              </a:rPr>
              <a:t>Introduction</a:t>
            </a:r>
          </a:p>
        </p:txBody>
      </p:sp>
      <p:sp>
        <p:nvSpPr>
          <p:cNvPr id="42" name="ZoneTexte 41"/>
          <p:cNvSpPr txBox="1"/>
          <p:nvPr/>
        </p:nvSpPr>
        <p:spPr>
          <a:xfrm>
            <a:off x="115902" y="4994737"/>
            <a:ext cx="6560680" cy="584775"/>
          </a:xfrm>
          <a:prstGeom prst="rect">
            <a:avLst/>
          </a:prstGeom>
          <a:noFill/>
        </p:spPr>
        <p:txBody>
          <a:bodyPr wrap="square" rtlCol="0">
            <a:spAutoFit/>
          </a:bodyPr>
          <a:lstStyle/>
          <a:p>
            <a:r>
              <a:rPr lang="fr-FR" sz="1100" b="1" u="sng" dirty="0"/>
              <a:t>Déroulé: </a:t>
            </a:r>
            <a:r>
              <a:rPr lang="fr-FR" sz="1050" dirty="0"/>
              <a:t>Réalisation d’une étude nationale descriptive de septembre 2019 à septembre 2020. </a:t>
            </a:r>
          </a:p>
          <a:p>
            <a:r>
              <a:rPr lang="fr-FR" sz="1050" dirty="0"/>
              <a:t>Création d’un questionnaire en ligne après revue de la littérature internationale, envoyé aux médecins français exerçant en oncologie et en soins palliatifs</a:t>
            </a:r>
          </a:p>
        </p:txBody>
      </p:sp>
      <p:sp>
        <p:nvSpPr>
          <p:cNvPr id="44" name="ZoneTexte 43"/>
          <p:cNvSpPr txBox="1"/>
          <p:nvPr/>
        </p:nvSpPr>
        <p:spPr>
          <a:xfrm>
            <a:off x="122554" y="3810996"/>
            <a:ext cx="3420968" cy="1107996"/>
          </a:xfrm>
          <a:prstGeom prst="rect">
            <a:avLst/>
          </a:prstGeom>
          <a:noFill/>
        </p:spPr>
        <p:txBody>
          <a:bodyPr wrap="square" rtlCol="0">
            <a:spAutoFit/>
          </a:bodyPr>
          <a:lstStyle/>
          <a:p>
            <a:r>
              <a:rPr lang="fr-FR" sz="1100" b="1" u="sng" dirty="0"/>
              <a:t>Objectifs secondaires:</a:t>
            </a:r>
          </a:p>
          <a:p>
            <a:pPr marL="171450" indent="-171450">
              <a:buFontTx/>
              <a:buChar char="-"/>
            </a:pPr>
            <a:r>
              <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Déterminer la proportion de répondants utilisant ces échelles dans leur pratique</a:t>
            </a:r>
          </a:p>
          <a:p>
            <a:pPr marL="171450" indent="-171450">
              <a:buFontTx/>
              <a:buChar char="-"/>
            </a:pPr>
            <a:r>
              <a:rPr lang="fr-FR" sz="1050" dirty="0">
                <a:solidFill>
                  <a:prstClr val="black"/>
                </a:solidFill>
                <a:latin typeface="Calibri" panose="020F0502020204030204" pitchFamily="34" charset="0"/>
                <a:cs typeface="Times New Roman" panose="02020603050405020304" pitchFamily="18" charset="0"/>
              </a:rPr>
              <a:t>Déterminer l’échelle la plus connue et la plus utilisée</a:t>
            </a:r>
          </a:p>
          <a:p>
            <a:pPr marL="171450" indent="-171450">
              <a:buFontTx/>
              <a:buChar char="-"/>
            </a:pPr>
            <a:r>
              <a:rPr lang="fr-FR" sz="1050" dirty="0">
                <a:solidFill>
                  <a:prstClr val="black"/>
                </a:solidFill>
                <a:latin typeface="Calibri" panose="020F0502020204030204" pitchFamily="34" charset="0"/>
                <a:cs typeface="Times New Roman" panose="02020603050405020304" pitchFamily="18" charset="0"/>
              </a:rPr>
              <a:t>Déterminer les freins à leur utilisation</a:t>
            </a:r>
          </a:p>
          <a:p>
            <a:pPr marL="171450" indent="-171450">
              <a:buFontTx/>
              <a:buChar char="-"/>
            </a:pPr>
            <a:r>
              <a:rPr lang="fr-FR" sz="1050" dirty="0">
                <a:solidFill>
                  <a:prstClr val="black"/>
                </a:solidFill>
                <a:latin typeface="Calibri" panose="020F0502020204030204" pitchFamily="34" charset="0"/>
                <a:cs typeface="Times New Roman" panose="02020603050405020304" pitchFamily="18" charset="0"/>
              </a:rPr>
              <a:t>Déterminer le niveau d’intérêt pour elles</a:t>
            </a:r>
            <a:endParaRPr lang="fr-FR" sz="1050" dirty="0"/>
          </a:p>
        </p:txBody>
      </p:sp>
      <p:sp>
        <p:nvSpPr>
          <p:cNvPr id="45" name="ZoneTexte 44"/>
          <p:cNvSpPr txBox="1"/>
          <p:nvPr/>
        </p:nvSpPr>
        <p:spPr>
          <a:xfrm>
            <a:off x="3410448" y="3814170"/>
            <a:ext cx="3268851" cy="1277273"/>
          </a:xfrm>
          <a:prstGeom prst="rect">
            <a:avLst/>
          </a:prstGeom>
          <a:noFill/>
        </p:spPr>
        <p:txBody>
          <a:bodyPr wrap="square" rtlCol="0">
            <a:spAutoFit/>
          </a:bodyPr>
          <a:lstStyle/>
          <a:p>
            <a:r>
              <a:rPr lang="fr-FR" sz="1100" b="1" u="sng" dirty="0"/>
              <a:t>Echelles étudiées:</a:t>
            </a:r>
            <a:r>
              <a:rPr lang="fr-FR" sz="1100" dirty="0"/>
              <a:t> </a:t>
            </a:r>
            <a:r>
              <a:rPr lang="fr-FR" sz="1050" dirty="0"/>
              <a:t>5 échelles ont été retenues sur la base de leur validité internationale externe et interne:</a:t>
            </a:r>
          </a:p>
          <a:p>
            <a:pPr marL="171450" indent="-171450">
              <a:buFontTx/>
              <a:buChar char="-"/>
            </a:pPr>
            <a:r>
              <a:rPr lang="fr-FR" sz="1050" b="1" dirty="0"/>
              <a:t>Le Palliative Performance </a:t>
            </a:r>
            <a:r>
              <a:rPr lang="fr-FR" sz="1050" b="1" dirty="0" err="1"/>
              <a:t>Scale</a:t>
            </a:r>
            <a:r>
              <a:rPr lang="fr-FR" sz="1050" b="1" dirty="0"/>
              <a:t> (PPS) </a:t>
            </a:r>
            <a:r>
              <a:rPr lang="fr-FR" sz="1050" dirty="0"/>
              <a:t>(1)</a:t>
            </a:r>
            <a:endParaRPr lang="fr-FR" sz="1050" b="1" dirty="0"/>
          </a:p>
          <a:p>
            <a:pPr marL="171450" indent="-171450">
              <a:buFontTx/>
              <a:buChar char="-"/>
            </a:pPr>
            <a:r>
              <a:rPr lang="fr-FR" sz="1050" b="1" dirty="0"/>
              <a:t>Le Palliative </a:t>
            </a:r>
            <a:r>
              <a:rPr lang="fr-FR" sz="1050" b="1" dirty="0" err="1"/>
              <a:t>Prognostic</a:t>
            </a:r>
            <a:r>
              <a:rPr lang="fr-FR" sz="1050" b="1" dirty="0"/>
              <a:t> Score (</a:t>
            </a:r>
            <a:r>
              <a:rPr lang="fr-FR" sz="1050" b="1" dirty="0" err="1"/>
              <a:t>PaP</a:t>
            </a:r>
            <a:r>
              <a:rPr lang="fr-FR" sz="1050" b="1" dirty="0"/>
              <a:t>) </a:t>
            </a:r>
            <a:r>
              <a:rPr lang="fr-FR" sz="1050" dirty="0"/>
              <a:t>(2)</a:t>
            </a:r>
            <a:endParaRPr lang="fr-FR" sz="1050" b="1" dirty="0"/>
          </a:p>
          <a:p>
            <a:pPr marL="171450" indent="-171450">
              <a:buFontTx/>
              <a:buChar char="-"/>
            </a:pPr>
            <a:r>
              <a:rPr lang="fr-FR" sz="1050" b="1" dirty="0"/>
              <a:t>Le Palliative </a:t>
            </a:r>
            <a:r>
              <a:rPr lang="fr-FR" sz="1050" b="1" dirty="0" err="1"/>
              <a:t>Prognostic</a:t>
            </a:r>
            <a:r>
              <a:rPr lang="fr-FR" sz="1050" b="1" dirty="0"/>
              <a:t> Index (PPI) </a:t>
            </a:r>
            <a:r>
              <a:rPr lang="fr-FR" sz="1050" dirty="0"/>
              <a:t>(3)</a:t>
            </a:r>
          </a:p>
          <a:p>
            <a:pPr marL="171450" indent="-171450">
              <a:buFontTx/>
              <a:buChar char="-"/>
            </a:pPr>
            <a:r>
              <a:rPr lang="fr-FR" sz="1050" b="1" dirty="0"/>
              <a:t>Le Glasgow </a:t>
            </a:r>
            <a:r>
              <a:rPr lang="fr-FR" sz="1050" b="1" dirty="0" err="1"/>
              <a:t>Prognostic</a:t>
            </a:r>
            <a:r>
              <a:rPr lang="fr-FR" sz="1050" b="1" dirty="0"/>
              <a:t> Score (GPS) </a:t>
            </a:r>
            <a:r>
              <a:rPr lang="fr-FR" sz="1050" dirty="0"/>
              <a:t>(4)</a:t>
            </a:r>
          </a:p>
          <a:p>
            <a:pPr marL="171450" indent="-171450">
              <a:buFontTx/>
              <a:buChar char="-"/>
            </a:pPr>
            <a:r>
              <a:rPr lang="fr-FR" sz="1050" b="1" dirty="0"/>
              <a:t>Le score de Barbot (score PRONOPALL) </a:t>
            </a:r>
            <a:r>
              <a:rPr lang="fr-FR" sz="1050" dirty="0"/>
              <a:t>(5)</a:t>
            </a:r>
          </a:p>
        </p:txBody>
      </p:sp>
      <p:grpSp>
        <p:nvGrpSpPr>
          <p:cNvPr id="56" name="Groupe 55"/>
          <p:cNvGrpSpPr/>
          <p:nvPr/>
        </p:nvGrpSpPr>
        <p:grpSpPr>
          <a:xfrm>
            <a:off x="101570" y="5659483"/>
            <a:ext cx="6649059" cy="3478782"/>
            <a:chOff x="104030" y="6225107"/>
            <a:chExt cx="6644139" cy="2517898"/>
          </a:xfrm>
        </p:grpSpPr>
        <p:grpSp>
          <p:nvGrpSpPr>
            <p:cNvPr id="29" name="Groupe 28"/>
            <p:cNvGrpSpPr/>
            <p:nvPr/>
          </p:nvGrpSpPr>
          <p:grpSpPr>
            <a:xfrm>
              <a:off x="104030" y="6274066"/>
              <a:ext cx="6644139" cy="2468939"/>
              <a:chOff x="41025" y="4659282"/>
              <a:chExt cx="6707146" cy="1222683"/>
            </a:xfrm>
          </p:grpSpPr>
          <p:sp>
            <p:nvSpPr>
              <p:cNvPr id="25" name="Rectangle 24"/>
              <p:cNvSpPr/>
              <p:nvPr/>
            </p:nvSpPr>
            <p:spPr>
              <a:xfrm>
                <a:off x="41025" y="4659282"/>
                <a:ext cx="6707146" cy="1222683"/>
              </a:xfrm>
              <a:prstGeom prst="rect">
                <a:avLst/>
              </a:prstGeom>
              <a:solidFill>
                <a:schemeClr val="accent4">
                  <a:lumMod val="20000"/>
                  <a:lumOff val="8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26" name="Rectangle à coins arrondis 25"/>
              <p:cNvSpPr/>
              <p:nvPr/>
            </p:nvSpPr>
            <p:spPr>
              <a:xfrm>
                <a:off x="1981659" y="4659282"/>
                <a:ext cx="2962767" cy="71773"/>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46" name="ZoneTexte 45">
              <a:extLst>
                <a:ext uri="{FF2B5EF4-FFF2-40B4-BE49-F238E27FC236}">
                  <a16:creationId xmlns:a16="http://schemas.microsoft.com/office/drawing/2014/main" id="{918DDD11-1585-4637-ADE2-A612283354C8}"/>
                </a:ext>
              </a:extLst>
            </p:cNvPr>
            <p:cNvSpPr txBox="1"/>
            <p:nvPr/>
          </p:nvSpPr>
          <p:spPr>
            <a:xfrm>
              <a:off x="3052624" y="6225107"/>
              <a:ext cx="921806" cy="307777"/>
            </a:xfrm>
            <a:prstGeom prst="rect">
              <a:avLst/>
            </a:prstGeom>
            <a:noFill/>
          </p:spPr>
          <p:txBody>
            <a:bodyPr wrap="square" rtlCol="0">
              <a:spAutoFit/>
            </a:bodyPr>
            <a:lstStyle/>
            <a:p>
              <a:r>
                <a:rPr lang="fr-FR" sz="1400" dirty="0">
                  <a:solidFill>
                    <a:schemeClr val="accent5">
                      <a:lumMod val="50000"/>
                    </a:schemeClr>
                  </a:solidFill>
                  <a:latin typeface="Palatino Linotype" panose="02040502050505030304" pitchFamily="18" charset="0"/>
                </a:rPr>
                <a:t>Résultats</a:t>
              </a:r>
            </a:p>
          </p:txBody>
        </p:sp>
      </p:grpSp>
      <p:sp>
        <p:nvSpPr>
          <p:cNvPr id="59" name="ZoneTexte 58"/>
          <p:cNvSpPr txBox="1"/>
          <p:nvPr/>
        </p:nvSpPr>
        <p:spPr>
          <a:xfrm>
            <a:off x="122554" y="3399084"/>
            <a:ext cx="6626196" cy="430887"/>
          </a:xfrm>
          <a:prstGeom prst="rect">
            <a:avLst/>
          </a:prstGeom>
          <a:noFill/>
        </p:spPr>
        <p:txBody>
          <a:bodyPr wrap="square" rtlCol="0">
            <a:spAutoFit/>
          </a:bodyPr>
          <a:lstStyle/>
          <a:p>
            <a:r>
              <a:rPr lang="fr-FR" sz="1100" b="1" u="sng" dirty="0"/>
              <a:t>Objectif principal: </a:t>
            </a:r>
            <a:r>
              <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évaluer la connaissance des échelles pronostiques par les médecins en oncologie et en soins palliatifs, chez les patients en phase palliative avancée.</a:t>
            </a:r>
            <a:endParaRPr lang="fr-FR" sz="1050" dirty="0"/>
          </a:p>
        </p:txBody>
      </p:sp>
      <p:sp>
        <p:nvSpPr>
          <p:cNvPr id="43" name="ZoneTexte 42"/>
          <p:cNvSpPr txBox="1"/>
          <p:nvPr/>
        </p:nvSpPr>
        <p:spPr>
          <a:xfrm>
            <a:off x="110758" y="5913623"/>
            <a:ext cx="3299690" cy="907941"/>
          </a:xfrm>
          <a:prstGeom prst="rect">
            <a:avLst/>
          </a:prstGeom>
          <a:noFill/>
        </p:spPr>
        <p:txBody>
          <a:bodyPr wrap="square" rtlCol="0">
            <a:spAutoFit/>
          </a:bodyPr>
          <a:lstStyle/>
          <a:p>
            <a:r>
              <a:rPr lang="fr-FR" sz="1100" b="1" u="sng" dirty="0"/>
              <a:t>Flow- chart et taux de participation:</a:t>
            </a:r>
          </a:p>
          <a:p>
            <a:r>
              <a:rPr lang="fr-FR" sz="1050" dirty="0"/>
              <a:t>Taux de participation de </a:t>
            </a:r>
            <a:r>
              <a:rPr lang="fr-FR" sz="1050" b="1" dirty="0"/>
              <a:t>9.6% </a:t>
            </a:r>
            <a:r>
              <a:rPr lang="fr-FR" sz="1050" dirty="0"/>
              <a:t>(325 réponses sur 3 408 répondants théoriques) </a:t>
            </a:r>
          </a:p>
          <a:p>
            <a:r>
              <a:rPr lang="fr-FR" sz="1050" dirty="0"/>
              <a:t>38% (175/454) de médecins en soins palliatifs et 4% (119/2953) de médecins oncologues</a:t>
            </a:r>
          </a:p>
        </p:txBody>
      </p:sp>
      <p:pic>
        <p:nvPicPr>
          <p:cNvPr id="61" name="Image 60"/>
          <p:cNvPicPr>
            <a:picLocks noChangeAspect="1"/>
          </p:cNvPicPr>
          <p:nvPr/>
        </p:nvPicPr>
        <p:blipFill>
          <a:blip r:embed="rId5"/>
          <a:stretch>
            <a:fillRect/>
          </a:stretch>
        </p:blipFill>
        <p:spPr>
          <a:xfrm>
            <a:off x="140007" y="6873547"/>
            <a:ext cx="3460103" cy="1789846"/>
          </a:xfrm>
          <a:prstGeom prst="rect">
            <a:avLst/>
          </a:prstGeom>
        </p:spPr>
      </p:pic>
      <p:sp>
        <p:nvSpPr>
          <p:cNvPr id="63" name="ZoneTexte 62"/>
          <p:cNvSpPr txBox="1"/>
          <p:nvPr/>
        </p:nvSpPr>
        <p:spPr>
          <a:xfrm>
            <a:off x="3589848" y="5913623"/>
            <a:ext cx="2980248" cy="584775"/>
          </a:xfrm>
          <a:prstGeom prst="rect">
            <a:avLst/>
          </a:prstGeom>
          <a:noFill/>
        </p:spPr>
        <p:txBody>
          <a:bodyPr wrap="square" rtlCol="0">
            <a:spAutoFit/>
          </a:bodyPr>
          <a:lstStyle/>
          <a:p>
            <a:r>
              <a:rPr lang="fr-FR" sz="1100" b="1" u="sng" dirty="0"/>
              <a:t>Résultat de l’objectif principal: </a:t>
            </a:r>
          </a:p>
          <a:p>
            <a:r>
              <a:rPr lang="fr-FR" sz="1050" b="1" dirty="0"/>
              <a:t>63.6% (n= 187) n’ont pas de connaissance </a:t>
            </a:r>
            <a:r>
              <a:rPr lang="fr-FR" sz="1050" dirty="0"/>
              <a:t>ou une connaissance partielle de ces échelles pronostiques</a:t>
            </a:r>
          </a:p>
        </p:txBody>
      </p:sp>
      <p:sp>
        <p:nvSpPr>
          <p:cNvPr id="65" name="ZoneTexte 64"/>
          <p:cNvSpPr txBox="1"/>
          <p:nvPr/>
        </p:nvSpPr>
        <p:spPr>
          <a:xfrm>
            <a:off x="3564627" y="6510422"/>
            <a:ext cx="3106300" cy="2685351"/>
          </a:xfrm>
          <a:prstGeom prst="rect">
            <a:avLst/>
          </a:prstGeom>
          <a:noFill/>
        </p:spPr>
        <p:txBody>
          <a:bodyPr wrap="square" rtlCol="0">
            <a:spAutoFit/>
          </a:bodyPr>
          <a:lstStyle/>
          <a:p>
            <a:r>
              <a:rPr lang="fr-FR" sz="1100" b="1" u="sng" dirty="0"/>
              <a:t>Résultat des objectifs secondaires: </a:t>
            </a:r>
          </a:p>
          <a:p>
            <a:pPr marL="171450" indent="-171450">
              <a:buFont typeface="Arial" panose="020B0604020202020204" pitchFamily="34" charset="0"/>
              <a:buChar char="•"/>
            </a:pPr>
            <a:r>
              <a:rPr lang="fr-FR" sz="1050" b="1" dirty="0"/>
              <a:t>72.8% (n=214</a:t>
            </a:r>
            <a:r>
              <a:rPr lang="fr-FR" sz="1050" dirty="0"/>
              <a:t>) ne les utilisent pas</a:t>
            </a:r>
          </a:p>
          <a:p>
            <a:pPr marL="171450" indent="-171450">
              <a:buFont typeface="Arial" panose="020B0604020202020204" pitchFamily="34" charset="0"/>
              <a:buChar char="•"/>
            </a:pPr>
            <a:r>
              <a:rPr lang="fr-FR" sz="1050" b="1" dirty="0"/>
              <a:t>Le score PPS et le score </a:t>
            </a:r>
            <a:r>
              <a:rPr lang="fr-FR" sz="1050" b="1" dirty="0" err="1"/>
              <a:t>Pronopall</a:t>
            </a:r>
            <a:r>
              <a:rPr lang="fr-FR" sz="1050" b="1" dirty="0"/>
              <a:t> sont les échelles les plus connues </a:t>
            </a:r>
            <a:r>
              <a:rPr lang="fr-FR" sz="1050" dirty="0"/>
              <a:t>(respectivement 51.4% (n=55) et 65.4% (n=70) </a:t>
            </a:r>
            <a:r>
              <a:rPr lang="fr-FR" sz="1050" b="1" dirty="0"/>
              <a:t>et les plus utilisées </a:t>
            </a:r>
          </a:p>
          <a:p>
            <a:r>
              <a:rPr lang="fr-FR" sz="1050" dirty="0"/>
              <a:t>      ( respectivement 35% (n=28) et 60% (n=48)</a:t>
            </a:r>
          </a:p>
          <a:p>
            <a:pPr marL="171450" indent="-171450">
              <a:buFont typeface="Arial" panose="020B0604020202020204" pitchFamily="34" charset="0"/>
              <a:buChar char="•"/>
            </a:pPr>
            <a:r>
              <a:rPr lang="fr-FR" sz="1050" b="1" dirty="0"/>
              <a:t>Les médecins de soins palliatifs ont une meilleure connaissance </a:t>
            </a:r>
            <a:r>
              <a:rPr lang="fr-FR" sz="1050" dirty="0"/>
              <a:t>de ces échelles que les oncologues (42.3% (n=74) vs 27.8% (n=33), p= 0.015)</a:t>
            </a:r>
          </a:p>
          <a:p>
            <a:pPr marL="171450" indent="-171450">
              <a:buFont typeface="Arial" panose="020B0604020202020204" pitchFamily="34" charset="0"/>
              <a:buChar char="•"/>
            </a:pPr>
            <a:r>
              <a:rPr lang="fr-FR" sz="1050" dirty="0"/>
              <a:t>Le </a:t>
            </a:r>
            <a:r>
              <a:rPr lang="fr-FR" sz="1050" b="1" dirty="0"/>
              <a:t>manque de formation et de consensus </a:t>
            </a:r>
            <a:r>
              <a:rPr lang="fr-FR" sz="1050" dirty="0"/>
              <a:t>sur ces échelles sont les freins principaux à leur utilisation</a:t>
            </a:r>
          </a:p>
          <a:p>
            <a:pPr marL="171450" indent="-171450">
              <a:buFont typeface="Arial" panose="020B0604020202020204" pitchFamily="34" charset="0"/>
              <a:buChar char="•"/>
            </a:pPr>
            <a:r>
              <a:rPr lang="fr-FR" sz="1050" b="1" dirty="0"/>
              <a:t>Améliorer la formation </a:t>
            </a:r>
            <a:r>
              <a:rPr lang="fr-FR" sz="1050" dirty="0"/>
              <a:t>à leur utilisation a été demandé par </a:t>
            </a:r>
            <a:r>
              <a:rPr lang="fr-FR" sz="1050" b="1" dirty="0"/>
              <a:t>85.4%</a:t>
            </a:r>
            <a:r>
              <a:rPr lang="fr-FR" sz="1050" dirty="0"/>
              <a:t> (n=251) des répondants</a:t>
            </a:r>
          </a:p>
          <a:p>
            <a:pPr marL="171450" indent="-171450">
              <a:buFont typeface="Arial" panose="020B0604020202020204" pitchFamily="34" charset="0"/>
              <a:buChar char="•"/>
            </a:pPr>
            <a:r>
              <a:rPr lang="fr-FR" sz="1050" b="1" dirty="0"/>
              <a:t>L’AFSOS</a:t>
            </a:r>
            <a:r>
              <a:rPr lang="fr-FR" sz="1050" dirty="0"/>
              <a:t> (73.5% (n=208</a:t>
            </a:r>
            <a:r>
              <a:rPr lang="fr-FR" sz="1050" b="1" dirty="0"/>
              <a:t>) et la SFAP </a:t>
            </a:r>
            <a:r>
              <a:rPr lang="fr-FR" sz="1050" dirty="0"/>
              <a:t>(70.7% (n= 200)) sont les supports d’informations les plus utilisés par les répondants pour se former.</a:t>
            </a:r>
          </a:p>
        </p:txBody>
      </p:sp>
      <p:grpSp>
        <p:nvGrpSpPr>
          <p:cNvPr id="70" name="Groupe 69"/>
          <p:cNvGrpSpPr/>
          <p:nvPr/>
        </p:nvGrpSpPr>
        <p:grpSpPr>
          <a:xfrm>
            <a:off x="101571" y="9224368"/>
            <a:ext cx="2860260" cy="1846806"/>
            <a:chOff x="78800" y="8957344"/>
            <a:chExt cx="6649059" cy="1259982"/>
          </a:xfrm>
        </p:grpSpPr>
        <p:grpSp>
          <p:nvGrpSpPr>
            <p:cNvPr id="31" name="Groupe 30"/>
            <p:cNvGrpSpPr/>
            <p:nvPr/>
          </p:nvGrpSpPr>
          <p:grpSpPr>
            <a:xfrm>
              <a:off x="78800" y="8994643"/>
              <a:ext cx="6649059" cy="1222683"/>
              <a:chOff x="26662" y="4659282"/>
              <a:chExt cx="6707146" cy="1222683"/>
            </a:xfrm>
          </p:grpSpPr>
          <p:sp>
            <p:nvSpPr>
              <p:cNvPr id="32" name="Rectangle 31"/>
              <p:cNvSpPr/>
              <p:nvPr/>
            </p:nvSpPr>
            <p:spPr>
              <a:xfrm>
                <a:off x="26662" y="4659282"/>
                <a:ext cx="6707146" cy="1222683"/>
              </a:xfrm>
              <a:prstGeom prst="rect">
                <a:avLst/>
              </a:prstGeom>
              <a:solidFill>
                <a:schemeClr val="accent4">
                  <a:lumMod val="20000"/>
                  <a:lumOff val="8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33" name="Rectangle à coins arrondis 32"/>
              <p:cNvSpPr/>
              <p:nvPr/>
            </p:nvSpPr>
            <p:spPr>
              <a:xfrm>
                <a:off x="1981660" y="4659282"/>
                <a:ext cx="2962767" cy="11593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
          <p:nvSpPr>
            <p:cNvPr id="66" name="ZoneTexte 65">
              <a:extLst>
                <a:ext uri="{FF2B5EF4-FFF2-40B4-BE49-F238E27FC236}">
                  <a16:creationId xmlns:a16="http://schemas.microsoft.com/office/drawing/2014/main" id="{918DDD11-1585-4637-ADE2-A612283354C8}"/>
                </a:ext>
              </a:extLst>
            </p:cNvPr>
            <p:cNvSpPr txBox="1"/>
            <p:nvPr/>
          </p:nvSpPr>
          <p:spPr>
            <a:xfrm>
              <a:off x="2329083" y="8957344"/>
              <a:ext cx="2700551" cy="207387"/>
            </a:xfrm>
            <a:prstGeom prst="rect">
              <a:avLst/>
            </a:prstGeom>
            <a:noFill/>
          </p:spPr>
          <p:txBody>
            <a:bodyPr wrap="square" rtlCol="0">
              <a:spAutoFit/>
            </a:bodyPr>
            <a:lstStyle/>
            <a:p>
              <a:r>
                <a:rPr lang="fr-FR" sz="1400" dirty="0" smtClean="0">
                  <a:solidFill>
                    <a:schemeClr val="accent5">
                      <a:lumMod val="50000"/>
                    </a:schemeClr>
                  </a:solidFill>
                  <a:latin typeface="Palatino Linotype" panose="02040502050505030304" pitchFamily="18" charset="0"/>
                </a:rPr>
                <a:t>Discussion</a:t>
              </a:r>
              <a:endParaRPr lang="fr-FR" sz="1400" dirty="0">
                <a:solidFill>
                  <a:schemeClr val="accent5">
                    <a:lumMod val="50000"/>
                  </a:schemeClr>
                </a:solidFill>
                <a:latin typeface="Palatino Linotype" panose="02040502050505030304" pitchFamily="18" charset="0"/>
              </a:endParaRPr>
            </a:p>
          </p:txBody>
        </p:sp>
      </p:grpSp>
      <p:sp>
        <p:nvSpPr>
          <p:cNvPr id="67" name="ZoneTexte 66">
            <a:extLst>
              <a:ext uri="{FF2B5EF4-FFF2-40B4-BE49-F238E27FC236}">
                <a16:creationId xmlns:a16="http://schemas.microsoft.com/office/drawing/2014/main" id="{918DDD11-1585-4637-ADE2-A612283354C8}"/>
              </a:ext>
            </a:extLst>
          </p:cNvPr>
          <p:cNvSpPr txBox="1"/>
          <p:nvPr/>
        </p:nvSpPr>
        <p:spPr>
          <a:xfrm>
            <a:off x="4370354" y="9204096"/>
            <a:ext cx="1111143" cy="307777"/>
          </a:xfrm>
          <a:prstGeom prst="rect">
            <a:avLst/>
          </a:prstGeom>
          <a:noFill/>
        </p:spPr>
        <p:txBody>
          <a:bodyPr wrap="square" rtlCol="0">
            <a:spAutoFit/>
          </a:bodyPr>
          <a:lstStyle/>
          <a:p>
            <a:r>
              <a:rPr lang="fr-FR" sz="1400" dirty="0">
                <a:solidFill>
                  <a:schemeClr val="accent5">
                    <a:lumMod val="50000"/>
                  </a:schemeClr>
                </a:solidFill>
                <a:latin typeface="Palatino Linotype" panose="02040502050505030304" pitchFamily="18" charset="0"/>
              </a:rPr>
              <a:t>Conclusion</a:t>
            </a:r>
          </a:p>
        </p:txBody>
      </p:sp>
      <p:sp>
        <p:nvSpPr>
          <p:cNvPr id="71" name="ZoneTexte 70"/>
          <p:cNvSpPr txBox="1"/>
          <p:nvPr/>
        </p:nvSpPr>
        <p:spPr>
          <a:xfrm>
            <a:off x="77846" y="9409546"/>
            <a:ext cx="2949070" cy="1708160"/>
          </a:xfrm>
          <a:prstGeom prst="rect">
            <a:avLst/>
          </a:prstGeom>
          <a:noFill/>
        </p:spPr>
        <p:txBody>
          <a:bodyPr wrap="square" rtlCol="0">
            <a:spAutoFit/>
          </a:bodyPr>
          <a:lstStyle/>
          <a:p>
            <a:r>
              <a:rPr lang="fr-FR" sz="1050" dirty="0" smtClean="0"/>
              <a:t>La principale limite de </a:t>
            </a:r>
            <a:r>
              <a:rPr lang="fr-FR" sz="1050" dirty="0" smtClean="0"/>
              <a:t>cette </a:t>
            </a:r>
            <a:r>
              <a:rPr lang="fr-FR" sz="1050" dirty="0" smtClean="0"/>
              <a:t>étude est le taux de participation, </a:t>
            </a:r>
            <a:r>
              <a:rPr lang="fr-FR" sz="1050" dirty="0"/>
              <a:t>e</a:t>
            </a:r>
            <a:r>
              <a:rPr lang="fr-FR" sz="1050" dirty="0" smtClean="0"/>
              <a:t>n </a:t>
            </a:r>
            <a:r>
              <a:rPr lang="fr-FR" sz="1050" dirty="0"/>
              <a:t>lien </a:t>
            </a:r>
            <a:r>
              <a:rPr lang="fr-FR" sz="1050" dirty="0" smtClean="0"/>
              <a:t>avec des difficultés de diffusion du questionnaire, du fait de l’épidémie COVID-19 </a:t>
            </a:r>
            <a:r>
              <a:rPr lang="fr-FR" sz="1050" dirty="0"/>
              <a:t>et le manque d’unification de la recherche </a:t>
            </a:r>
            <a:r>
              <a:rPr lang="fr-FR" sz="1050" dirty="0" smtClean="0"/>
              <a:t>française. </a:t>
            </a:r>
          </a:p>
          <a:p>
            <a:r>
              <a:rPr lang="fr-FR" sz="1050" dirty="0" smtClean="0">
                <a:solidFill>
                  <a:srgbClr val="000000"/>
                </a:solidFill>
                <a:latin typeface="Calibri" panose="020F0502020204030204" pitchFamily="34" charset="0"/>
              </a:rPr>
              <a:t>Les </a:t>
            </a:r>
            <a:r>
              <a:rPr lang="fr-FR" sz="1050" dirty="0">
                <a:solidFill>
                  <a:srgbClr val="000000"/>
                </a:solidFill>
                <a:latin typeface="Calibri" panose="020F0502020204030204" pitchFamily="34" charset="0"/>
              </a:rPr>
              <a:t>échelles pronostiques chez les patients avec un cancer </a:t>
            </a:r>
            <a:r>
              <a:rPr lang="fr-FR" sz="1050" dirty="0" smtClean="0">
                <a:solidFill>
                  <a:srgbClr val="000000"/>
                </a:solidFill>
                <a:latin typeface="Calibri" panose="020F0502020204030204" pitchFamily="34" charset="0"/>
              </a:rPr>
              <a:t>avancé </a:t>
            </a:r>
            <a:r>
              <a:rPr lang="fr-FR" sz="1050" dirty="0">
                <a:solidFill>
                  <a:srgbClr val="000000"/>
                </a:solidFill>
                <a:latin typeface="Calibri" panose="020F0502020204030204" pitchFamily="34" charset="0"/>
              </a:rPr>
              <a:t>paraissent utiles, non pas comme outil de décision, mais comme outil de réflexion et de discussion, afin d’échanger en équipe et avec le patient et ses proches autour du projet de soins. </a:t>
            </a:r>
            <a:endParaRPr lang="fr-FR" sz="1050" dirty="0"/>
          </a:p>
        </p:txBody>
      </p:sp>
      <p:sp>
        <p:nvSpPr>
          <p:cNvPr id="72" name="ZoneTexte 71"/>
          <p:cNvSpPr txBox="1"/>
          <p:nvPr/>
        </p:nvSpPr>
        <p:spPr>
          <a:xfrm>
            <a:off x="3026916" y="9398170"/>
            <a:ext cx="3772944" cy="577081"/>
          </a:xfrm>
          <a:prstGeom prst="rect">
            <a:avLst/>
          </a:prstGeom>
          <a:noFill/>
        </p:spPr>
        <p:txBody>
          <a:bodyPr wrap="square" rtlCol="0">
            <a:spAutoFit/>
          </a:bodyPr>
          <a:lstStyle/>
          <a:p>
            <a:pPr lvl="0" defTabSz="914400">
              <a:defRPr/>
            </a:pPr>
            <a:r>
              <a:rPr lang="en-US" sz="1050" b="1" dirty="0">
                <a:solidFill>
                  <a:prstClr val="black"/>
                </a:solidFill>
                <a:ea typeface="Calibri" panose="020F0502020204030204" pitchFamily="34" charset="0"/>
              </a:rPr>
              <a:t>Il </a:t>
            </a:r>
            <a:r>
              <a:rPr lang="en-US" sz="1050" b="1" dirty="0" err="1">
                <a:solidFill>
                  <a:prstClr val="black"/>
                </a:solidFill>
                <a:ea typeface="Calibri" panose="020F0502020204030204" pitchFamily="34" charset="0"/>
              </a:rPr>
              <a:t>s’agit</a:t>
            </a:r>
            <a:r>
              <a:rPr lang="en-US" sz="1050" b="1" dirty="0">
                <a:solidFill>
                  <a:prstClr val="black"/>
                </a:solidFill>
                <a:ea typeface="Calibri" panose="020F0502020204030204" pitchFamily="34" charset="0"/>
              </a:rPr>
              <a:t> de la première </a:t>
            </a:r>
            <a:r>
              <a:rPr lang="en-US" sz="1050" b="1" dirty="0" err="1">
                <a:solidFill>
                  <a:prstClr val="black"/>
                </a:solidFill>
                <a:ea typeface="Calibri" panose="020F0502020204030204" pitchFamily="34" charset="0"/>
              </a:rPr>
              <a:t>étude</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nationale</a:t>
            </a:r>
            <a:r>
              <a:rPr lang="en-US" sz="1050" b="1" dirty="0">
                <a:solidFill>
                  <a:prstClr val="black"/>
                </a:solidFill>
                <a:ea typeface="Calibri" panose="020F0502020204030204" pitchFamily="34" charset="0"/>
              </a:rPr>
              <a:t> sur </a:t>
            </a:r>
            <a:r>
              <a:rPr lang="en-US" sz="1050" b="1" dirty="0" err="1">
                <a:solidFill>
                  <a:prstClr val="black"/>
                </a:solidFill>
                <a:ea typeface="Calibri" panose="020F0502020204030204" pitchFamily="34" charset="0"/>
              </a:rPr>
              <a:t>ce</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sujet</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Cette</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étude</a:t>
            </a:r>
            <a:r>
              <a:rPr lang="en-US" sz="1050" b="1" dirty="0">
                <a:solidFill>
                  <a:prstClr val="black"/>
                </a:solidFill>
                <a:ea typeface="Calibri" panose="020F0502020204030204" pitchFamily="34" charset="0"/>
              </a:rPr>
              <a:t> met </a:t>
            </a:r>
            <a:r>
              <a:rPr lang="en-US" sz="1050" b="1" dirty="0" err="1">
                <a:solidFill>
                  <a:prstClr val="black"/>
                </a:solidFill>
                <a:ea typeface="Calibri" panose="020F0502020204030204" pitchFamily="34" charset="0"/>
              </a:rPr>
              <a:t>en</a:t>
            </a:r>
            <a:r>
              <a:rPr lang="en-US" sz="1050" b="1" dirty="0">
                <a:solidFill>
                  <a:prstClr val="black"/>
                </a:solidFill>
                <a:ea typeface="Calibri" panose="020F0502020204030204" pitchFamily="34" charset="0"/>
              </a:rPr>
              <a:t> </a:t>
            </a:r>
            <a:r>
              <a:rPr lang="en-US" sz="1050" b="1" dirty="0" err="1" smtClean="0">
                <a:solidFill>
                  <a:prstClr val="black"/>
                </a:solidFill>
                <a:ea typeface="Calibri" panose="020F0502020204030204" pitchFamily="34" charset="0"/>
              </a:rPr>
              <a:t>avant</a:t>
            </a:r>
            <a:r>
              <a:rPr lang="en-US" sz="1050" b="1" dirty="0" smtClean="0">
                <a:solidFill>
                  <a:prstClr val="black"/>
                </a:solidFill>
                <a:ea typeface="Calibri" panose="020F0502020204030204" pitchFamily="34" charset="0"/>
              </a:rPr>
              <a:t> </a:t>
            </a:r>
            <a:r>
              <a:rPr lang="en-US" sz="1050" b="1" dirty="0">
                <a:solidFill>
                  <a:prstClr val="black"/>
                </a:solidFill>
                <a:ea typeface="Calibri" panose="020F0502020204030204" pitchFamily="34" charset="0"/>
              </a:rPr>
              <a:t>le </a:t>
            </a:r>
            <a:r>
              <a:rPr lang="en-US" sz="1050" b="1" dirty="0" err="1">
                <a:solidFill>
                  <a:prstClr val="black"/>
                </a:solidFill>
                <a:ea typeface="Calibri" panose="020F0502020204030204" pitchFamily="34" charset="0"/>
              </a:rPr>
              <a:t>besoin</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d’améliorer</a:t>
            </a:r>
            <a:r>
              <a:rPr lang="en-US" sz="1050" b="1" dirty="0">
                <a:solidFill>
                  <a:prstClr val="black"/>
                </a:solidFill>
                <a:ea typeface="Calibri" panose="020F0502020204030204" pitchFamily="34" charset="0"/>
              </a:rPr>
              <a:t> la formation à </a:t>
            </a:r>
            <a:r>
              <a:rPr lang="en-US" sz="1050" b="1" dirty="0" err="1">
                <a:solidFill>
                  <a:prstClr val="black"/>
                </a:solidFill>
                <a:ea typeface="Calibri" panose="020F0502020204030204" pitchFamily="34" charset="0"/>
              </a:rPr>
              <a:t>ces</a:t>
            </a:r>
            <a:r>
              <a:rPr lang="en-US" sz="1050" b="1" dirty="0">
                <a:solidFill>
                  <a:prstClr val="black"/>
                </a:solidFill>
                <a:ea typeface="Calibri" panose="020F0502020204030204" pitchFamily="34" charset="0"/>
              </a:rPr>
              <a:t> </a:t>
            </a:r>
            <a:r>
              <a:rPr lang="en-US" sz="1050" b="1" dirty="0" err="1">
                <a:solidFill>
                  <a:prstClr val="black"/>
                </a:solidFill>
                <a:ea typeface="Calibri" panose="020F0502020204030204" pitchFamily="34" charset="0"/>
              </a:rPr>
              <a:t>échelles</a:t>
            </a:r>
            <a:r>
              <a:rPr lang="en-US" sz="1050" b="1" dirty="0">
                <a:solidFill>
                  <a:prstClr val="black"/>
                </a:solidFill>
                <a:ea typeface="Calibri" panose="020F0502020204030204" pitchFamily="34" charset="0"/>
              </a:rPr>
              <a:t> et </a:t>
            </a:r>
            <a:r>
              <a:rPr lang="en-US" sz="1050" b="1" dirty="0" smtClean="0">
                <a:solidFill>
                  <a:prstClr val="black"/>
                </a:solidFill>
                <a:ea typeface="Calibri" panose="020F0502020204030204" pitchFamily="34" charset="0"/>
              </a:rPr>
              <a:t>de </a:t>
            </a:r>
            <a:r>
              <a:rPr lang="en-US" sz="1050" b="1" dirty="0" err="1" smtClean="0">
                <a:solidFill>
                  <a:prstClr val="black"/>
                </a:solidFill>
                <a:ea typeface="Calibri" panose="020F0502020204030204" pitchFamily="34" charset="0"/>
              </a:rPr>
              <a:t>définir</a:t>
            </a:r>
            <a:r>
              <a:rPr lang="en-US" sz="1050" b="1" dirty="0" smtClean="0">
                <a:solidFill>
                  <a:prstClr val="black"/>
                </a:solidFill>
                <a:ea typeface="Calibri" panose="020F0502020204030204" pitchFamily="34" charset="0"/>
              </a:rPr>
              <a:t> </a:t>
            </a:r>
            <a:r>
              <a:rPr lang="en-US" sz="1050" b="1" dirty="0">
                <a:solidFill>
                  <a:prstClr val="black"/>
                </a:solidFill>
                <a:ea typeface="Calibri" panose="020F0502020204030204" pitchFamily="34" charset="0"/>
              </a:rPr>
              <a:t>un </a:t>
            </a:r>
            <a:r>
              <a:rPr lang="en-US" sz="1050" b="1" dirty="0" smtClean="0">
                <a:solidFill>
                  <a:prstClr val="black"/>
                </a:solidFill>
                <a:ea typeface="Calibri" panose="020F0502020204030204" pitchFamily="34" charset="0"/>
              </a:rPr>
              <a:t>consensus national sur </a:t>
            </a:r>
            <a:r>
              <a:rPr lang="en-US" sz="1050" b="1" dirty="0" err="1" smtClean="0">
                <a:solidFill>
                  <a:prstClr val="black"/>
                </a:solidFill>
                <a:ea typeface="Calibri" panose="020F0502020204030204" pitchFamily="34" charset="0"/>
              </a:rPr>
              <a:t>l’échelle</a:t>
            </a:r>
            <a:r>
              <a:rPr lang="en-US" sz="1050" b="1" dirty="0" smtClean="0">
                <a:solidFill>
                  <a:prstClr val="black"/>
                </a:solidFill>
                <a:ea typeface="Calibri" panose="020F0502020204030204" pitchFamily="34" charset="0"/>
              </a:rPr>
              <a:t> </a:t>
            </a:r>
            <a:r>
              <a:rPr lang="en-US" sz="1050" b="1" dirty="0">
                <a:solidFill>
                  <a:prstClr val="black"/>
                </a:solidFill>
                <a:ea typeface="Calibri" panose="020F0502020204030204" pitchFamily="34" charset="0"/>
              </a:rPr>
              <a:t>à </a:t>
            </a:r>
            <a:r>
              <a:rPr lang="en-US" sz="1050" b="1" dirty="0" err="1">
                <a:solidFill>
                  <a:prstClr val="black"/>
                </a:solidFill>
                <a:ea typeface="Calibri" panose="020F0502020204030204" pitchFamily="34" charset="0"/>
              </a:rPr>
              <a:t>utiliser</a:t>
            </a:r>
            <a:r>
              <a:rPr lang="en-US" sz="1050" b="1" dirty="0">
                <a:solidFill>
                  <a:prstClr val="black"/>
                </a:solidFill>
                <a:ea typeface="Calibri" panose="020F0502020204030204" pitchFamily="34" charset="0"/>
              </a:rPr>
              <a:t>.</a:t>
            </a:r>
            <a:endParaRPr lang="fr-FR" sz="1050" b="1" dirty="0">
              <a:solidFill>
                <a:prstClr val="black"/>
              </a:solidFill>
            </a:endParaRPr>
          </a:p>
        </p:txBody>
      </p:sp>
      <p:pic>
        <p:nvPicPr>
          <p:cNvPr id="79" name="Image 78"/>
          <p:cNvPicPr>
            <a:picLocks noChangeAspect="1"/>
          </p:cNvPicPr>
          <p:nvPr/>
        </p:nvPicPr>
        <p:blipFill rotWithShape="1">
          <a:blip r:embed="rId6">
            <a:extLst>
              <a:ext uri="{28A0092B-C50C-407E-A947-70E740481C1C}">
                <a14:useLocalDpi xmlns:a14="http://schemas.microsoft.com/office/drawing/2010/main" val="0"/>
              </a:ext>
            </a:extLst>
          </a:blip>
          <a:srcRect l="748" t="-373" r="-748" b="76938"/>
          <a:stretch/>
        </p:blipFill>
        <p:spPr>
          <a:xfrm>
            <a:off x="0" y="11151648"/>
            <a:ext cx="6852200" cy="1051746"/>
          </a:xfrm>
          <a:prstGeom prst="rect">
            <a:avLst/>
          </a:prstGeom>
        </p:spPr>
      </p:pic>
      <p:sp>
        <p:nvSpPr>
          <p:cNvPr id="80" name="Rectangle 79"/>
          <p:cNvSpPr/>
          <p:nvPr/>
        </p:nvSpPr>
        <p:spPr>
          <a:xfrm>
            <a:off x="0" y="11173336"/>
            <a:ext cx="6821345" cy="1020327"/>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9628" y="11306617"/>
            <a:ext cx="6867628" cy="954107"/>
          </a:xfrm>
          <a:prstGeom prst="rect">
            <a:avLst/>
          </a:prstGeom>
        </p:spPr>
        <p:txBody>
          <a:bodyPr wrap="square">
            <a:spAutoFit/>
          </a:bodyPr>
          <a:lstStyle/>
          <a:p>
            <a:r>
              <a:rPr lang="fr-FR" sz="800" dirty="0"/>
              <a:t>1) Anderson F et al. Palliative performance </a:t>
            </a:r>
            <a:r>
              <a:rPr lang="fr-FR" sz="800" dirty="0" err="1"/>
              <a:t>scale</a:t>
            </a:r>
            <a:r>
              <a:rPr lang="fr-FR" sz="800" dirty="0"/>
              <a:t> (PPS): a new </a:t>
            </a:r>
            <a:r>
              <a:rPr lang="fr-FR" sz="800" dirty="0" err="1"/>
              <a:t>tool</a:t>
            </a:r>
            <a:r>
              <a:rPr lang="fr-FR" sz="800" dirty="0"/>
              <a:t>. J </a:t>
            </a:r>
            <a:r>
              <a:rPr lang="fr-FR" sz="800" dirty="0" err="1"/>
              <a:t>Palliat</a:t>
            </a:r>
            <a:r>
              <a:rPr lang="fr-FR" sz="800" dirty="0"/>
              <a:t> Care. 1996 </a:t>
            </a:r>
          </a:p>
          <a:p>
            <a:r>
              <a:rPr lang="fr-FR" sz="800" dirty="0"/>
              <a:t>(2) </a:t>
            </a:r>
            <a:r>
              <a:rPr lang="fr-FR" sz="800" dirty="0" err="1"/>
              <a:t>Pirovano</a:t>
            </a:r>
            <a:r>
              <a:rPr lang="fr-FR" sz="800" dirty="0"/>
              <a:t> M et al. A New Palliative </a:t>
            </a:r>
            <a:r>
              <a:rPr lang="fr-FR" sz="800" dirty="0" err="1"/>
              <a:t>Prognostic</a:t>
            </a:r>
            <a:r>
              <a:rPr lang="fr-FR" sz="800" dirty="0"/>
              <a:t> Score: A First </a:t>
            </a:r>
            <a:r>
              <a:rPr lang="fr-FR" sz="800" dirty="0" err="1"/>
              <a:t>Step</a:t>
            </a:r>
            <a:r>
              <a:rPr lang="fr-FR" sz="800" dirty="0"/>
              <a:t> for the </a:t>
            </a:r>
            <a:r>
              <a:rPr lang="fr-FR" sz="800" dirty="0" err="1"/>
              <a:t>Syaging</a:t>
            </a:r>
            <a:r>
              <a:rPr lang="fr-FR" sz="800" dirty="0"/>
              <a:t> of </a:t>
            </a:r>
            <a:r>
              <a:rPr lang="fr-FR" sz="800" dirty="0" err="1"/>
              <a:t>Terminally</a:t>
            </a:r>
            <a:r>
              <a:rPr lang="fr-FR" sz="800" dirty="0"/>
              <a:t> Ill Cancer Patients. J Pain </a:t>
            </a:r>
            <a:r>
              <a:rPr lang="fr-FR" sz="800" dirty="0" err="1"/>
              <a:t>Symptom</a:t>
            </a:r>
            <a:r>
              <a:rPr lang="fr-FR" sz="800" dirty="0"/>
              <a:t> Manage. 1 </a:t>
            </a:r>
            <a:r>
              <a:rPr lang="fr-FR" sz="800" dirty="0" err="1"/>
              <a:t>avr</a:t>
            </a:r>
            <a:r>
              <a:rPr lang="fr-FR" sz="800" dirty="0"/>
              <a:t> 1999</a:t>
            </a:r>
          </a:p>
          <a:p>
            <a:r>
              <a:rPr lang="fr-FR" sz="800" dirty="0"/>
              <a:t>(3) </a:t>
            </a:r>
            <a:r>
              <a:rPr lang="fr-FR" sz="800" dirty="0" err="1"/>
              <a:t>Morita</a:t>
            </a:r>
            <a:r>
              <a:rPr lang="fr-FR" sz="800" dirty="0"/>
              <a:t> T et al. The Palliative </a:t>
            </a:r>
            <a:r>
              <a:rPr lang="fr-FR" sz="800" dirty="0" err="1"/>
              <a:t>Prognostic</a:t>
            </a:r>
            <a:r>
              <a:rPr lang="fr-FR" sz="800" dirty="0"/>
              <a:t> Index: a </a:t>
            </a:r>
            <a:r>
              <a:rPr lang="fr-FR" sz="800" dirty="0" err="1"/>
              <a:t>scoring</a:t>
            </a:r>
            <a:r>
              <a:rPr lang="fr-FR" sz="800" dirty="0"/>
              <a:t> system for </a:t>
            </a:r>
            <a:r>
              <a:rPr lang="fr-FR" sz="800" dirty="0" err="1"/>
              <a:t>survival</a:t>
            </a:r>
            <a:r>
              <a:rPr lang="fr-FR" sz="800" dirty="0"/>
              <a:t> </a:t>
            </a:r>
            <a:r>
              <a:rPr lang="fr-FR" sz="800" dirty="0" err="1"/>
              <a:t>prediction</a:t>
            </a:r>
            <a:r>
              <a:rPr lang="fr-FR" sz="800" dirty="0"/>
              <a:t> of </a:t>
            </a:r>
            <a:r>
              <a:rPr lang="fr-FR" sz="800" dirty="0" err="1"/>
              <a:t>terminally</a:t>
            </a:r>
            <a:r>
              <a:rPr lang="fr-FR" sz="800" dirty="0"/>
              <a:t> </a:t>
            </a:r>
            <a:r>
              <a:rPr lang="fr-FR" sz="800" dirty="0" err="1"/>
              <a:t>ill</a:t>
            </a:r>
            <a:r>
              <a:rPr lang="fr-FR" sz="800" dirty="0"/>
              <a:t> cancer patients. Support Care Cancer Off J </a:t>
            </a:r>
            <a:r>
              <a:rPr lang="fr-FR" sz="800" dirty="0" err="1"/>
              <a:t>Multinatl</a:t>
            </a:r>
            <a:r>
              <a:rPr lang="fr-FR" sz="800" dirty="0"/>
              <a:t> Assoc Support Care Cancer. mai 1999</a:t>
            </a:r>
          </a:p>
          <a:p>
            <a:r>
              <a:rPr lang="fr-FR" sz="800" dirty="0"/>
              <a:t>(4) Forrest LM et al.. Evaluation of cumulative </a:t>
            </a:r>
            <a:r>
              <a:rPr lang="fr-FR" sz="800" dirty="0" err="1"/>
              <a:t>prognostic</a:t>
            </a:r>
            <a:r>
              <a:rPr lang="fr-FR" sz="800" dirty="0"/>
              <a:t> scores based on the </a:t>
            </a:r>
            <a:r>
              <a:rPr lang="fr-FR" sz="800" dirty="0" err="1"/>
              <a:t>systemic</a:t>
            </a:r>
            <a:r>
              <a:rPr lang="fr-FR" sz="800" dirty="0"/>
              <a:t> </a:t>
            </a:r>
            <a:r>
              <a:rPr lang="fr-FR" sz="800" dirty="0" err="1"/>
              <a:t>inflammatory</a:t>
            </a:r>
            <a:r>
              <a:rPr lang="fr-FR" sz="800" dirty="0"/>
              <a:t> </a:t>
            </a:r>
            <a:r>
              <a:rPr lang="fr-FR" sz="800" dirty="0" err="1"/>
              <a:t>response</a:t>
            </a:r>
            <a:r>
              <a:rPr lang="fr-FR" sz="800" dirty="0"/>
              <a:t> in patients </a:t>
            </a:r>
            <a:r>
              <a:rPr lang="fr-FR" sz="800" dirty="0" err="1"/>
              <a:t>with</a:t>
            </a:r>
            <a:r>
              <a:rPr lang="fr-FR" sz="800" dirty="0"/>
              <a:t> </a:t>
            </a:r>
            <a:r>
              <a:rPr lang="fr-FR" sz="800" dirty="0" err="1"/>
              <a:t>inoperable</a:t>
            </a:r>
            <a:r>
              <a:rPr lang="fr-FR" sz="800" dirty="0"/>
              <a:t> non-</a:t>
            </a:r>
            <a:r>
              <a:rPr lang="fr-FR" sz="800" dirty="0" err="1"/>
              <a:t>small</a:t>
            </a:r>
            <a:r>
              <a:rPr lang="fr-FR" sz="800" dirty="0"/>
              <a:t>-</a:t>
            </a:r>
            <a:r>
              <a:rPr lang="fr-FR" sz="800" dirty="0" err="1"/>
              <a:t>cell</a:t>
            </a:r>
            <a:r>
              <a:rPr lang="fr-FR" sz="800" dirty="0"/>
              <a:t> </a:t>
            </a:r>
            <a:r>
              <a:rPr lang="fr-FR" sz="800" dirty="0" err="1"/>
              <a:t>lung</a:t>
            </a:r>
            <a:r>
              <a:rPr lang="fr-FR" sz="800" dirty="0"/>
              <a:t> cancer. Br J Cancer. 15 sept 2003</a:t>
            </a:r>
          </a:p>
          <a:p>
            <a:r>
              <a:rPr lang="fr-FR" sz="800" dirty="0"/>
              <a:t>(5) Barbot A-C et al. </a:t>
            </a:r>
            <a:r>
              <a:rPr lang="fr-FR" sz="800" dirty="0" err="1"/>
              <a:t>Assessing</a:t>
            </a:r>
            <a:r>
              <a:rPr lang="fr-FR" sz="800" dirty="0"/>
              <a:t> 2-month clinical </a:t>
            </a:r>
            <a:r>
              <a:rPr lang="fr-FR" sz="800" dirty="0" err="1"/>
              <a:t>prognosis</a:t>
            </a:r>
            <a:r>
              <a:rPr lang="fr-FR" sz="800" dirty="0"/>
              <a:t> in </a:t>
            </a:r>
            <a:r>
              <a:rPr lang="fr-FR" sz="800" dirty="0" err="1"/>
              <a:t>hospitalized</a:t>
            </a:r>
            <a:r>
              <a:rPr lang="fr-FR" sz="800" dirty="0"/>
              <a:t> patients </a:t>
            </a:r>
            <a:r>
              <a:rPr lang="fr-FR" sz="800" dirty="0" err="1"/>
              <a:t>with</a:t>
            </a:r>
            <a:r>
              <a:rPr lang="fr-FR" sz="800" dirty="0"/>
              <a:t> </a:t>
            </a:r>
            <a:r>
              <a:rPr lang="fr-FR" sz="800" dirty="0" err="1"/>
              <a:t>advanced</a:t>
            </a:r>
            <a:r>
              <a:rPr lang="fr-FR" sz="800" dirty="0"/>
              <a:t> </a:t>
            </a:r>
            <a:r>
              <a:rPr lang="fr-FR" sz="800" dirty="0" err="1"/>
              <a:t>solid</a:t>
            </a:r>
            <a:r>
              <a:rPr lang="fr-FR" sz="800" dirty="0"/>
              <a:t> </a:t>
            </a:r>
            <a:r>
              <a:rPr lang="fr-FR" sz="800" dirty="0" err="1"/>
              <a:t>tumors</a:t>
            </a:r>
            <a:r>
              <a:rPr lang="fr-FR" sz="800" dirty="0"/>
              <a:t>. J Clin </a:t>
            </a:r>
            <a:r>
              <a:rPr lang="fr-FR" sz="800" dirty="0" err="1"/>
              <a:t>Oncol</a:t>
            </a:r>
            <a:r>
              <a:rPr lang="fr-FR" sz="800" dirty="0"/>
              <a:t> Off J Am Soc Clin </a:t>
            </a:r>
            <a:r>
              <a:rPr lang="fr-FR" sz="800" dirty="0" err="1"/>
              <a:t>Oncol</a:t>
            </a:r>
            <a:r>
              <a:rPr lang="fr-FR" sz="800" dirty="0"/>
              <a:t>. 20 mai 2008</a:t>
            </a:r>
          </a:p>
        </p:txBody>
      </p:sp>
      <p:sp>
        <p:nvSpPr>
          <p:cNvPr id="81" name="ZoneTexte 80"/>
          <p:cNvSpPr txBox="1"/>
          <p:nvPr/>
        </p:nvSpPr>
        <p:spPr>
          <a:xfrm>
            <a:off x="-30855" y="11128503"/>
            <a:ext cx="1046136" cy="261610"/>
          </a:xfrm>
          <a:prstGeom prst="rect">
            <a:avLst/>
          </a:prstGeom>
          <a:noFill/>
        </p:spPr>
        <p:txBody>
          <a:bodyPr wrap="square" rtlCol="0">
            <a:spAutoFit/>
          </a:bodyPr>
          <a:lstStyle/>
          <a:p>
            <a:r>
              <a:rPr lang="fr-FR" sz="1100" b="1" u="sng" dirty="0"/>
              <a:t>Bibliographie:</a:t>
            </a:r>
          </a:p>
        </p:txBody>
      </p:sp>
      <p:grpSp>
        <p:nvGrpSpPr>
          <p:cNvPr id="10" name="Groupe 9"/>
          <p:cNvGrpSpPr/>
          <p:nvPr/>
        </p:nvGrpSpPr>
        <p:grpSpPr>
          <a:xfrm>
            <a:off x="3079273" y="10039984"/>
            <a:ext cx="3652483" cy="1033553"/>
            <a:chOff x="3661549" y="10324671"/>
            <a:chExt cx="3099420" cy="687788"/>
          </a:xfrm>
        </p:grpSpPr>
        <p:grpSp>
          <p:nvGrpSpPr>
            <p:cNvPr id="49" name="Groupe 48"/>
            <p:cNvGrpSpPr/>
            <p:nvPr/>
          </p:nvGrpSpPr>
          <p:grpSpPr>
            <a:xfrm>
              <a:off x="3661549" y="10368991"/>
              <a:ext cx="3099420" cy="643468"/>
              <a:chOff x="41025" y="4659283"/>
              <a:chExt cx="6707146" cy="765770"/>
            </a:xfrm>
          </p:grpSpPr>
          <p:sp>
            <p:nvSpPr>
              <p:cNvPr id="50" name="Rectangle 49"/>
              <p:cNvSpPr/>
              <p:nvPr/>
            </p:nvSpPr>
            <p:spPr>
              <a:xfrm>
                <a:off x="41025" y="4659283"/>
                <a:ext cx="6707146" cy="765770"/>
              </a:xfrm>
              <a:prstGeom prst="rect">
                <a:avLst/>
              </a:prstGeom>
              <a:solidFill>
                <a:schemeClr val="accent4">
                  <a:lumMod val="20000"/>
                  <a:lumOff val="80000"/>
                </a:schemeClr>
              </a:solidFill>
              <a:ln>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51" name="Rectangle à coins arrondis 50"/>
              <p:cNvSpPr/>
              <p:nvPr/>
            </p:nvSpPr>
            <p:spPr>
              <a:xfrm>
                <a:off x="1588228" y="4665711"/>
                <a:ext cx="3522112" cy="13416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
          <p:nvSpPr>
            <p:cNvPr id="5" name="ZoneTexte 4"/>
            <p:cNvSpPr txBox="1"/>
            <p:nvPr/>
          </p:nvSpPr>
          <p:spPr>
            <a:xfrm>
              <a:off x="4501343" y="10324671"/>
              <a:ext cx="1552053" cy="204813"/>
            </a:xfrm>
            <a:prstGeom prst="rect">
              <a:avLst/>
            </a:prstGeom>
            <a:noFill/>
          </p:spPr>
          <p:txBody>
            <a:bodyPr wrap="square" rtlCol="0">
              <a:spAutoFit/>
            </a:bodyPr>
            <a:lstStyle/>
            <a:p>
              <a:r>
                <a:rPr lang="fr-FR" sz="1400" dirty="0" smtClean="0">
                  <a:solidFill>
                    <a:srgbClr val="002060"/>
                  </a:solidFill>
                  <a:latin typeface="Palatino Linotype" panose="02040502050505030304" pitchFamily="18" charset="0"/>
                </a:rPr>
                <a:t>Pour en savoir plus</a:t>
              </a:r>
              <a:endParaRPr lang="fr-FR" sz="1400" dirty="0">
                <a:solidFill>
                  <a:srgbClr val="002060"/>
                </a:solidFill>
                <a:latin typeface="Palatino Linotype" panose="02040502050505030304" pitchFamily="18" charset="0"/>
              </a:endParaRPr>
            </a:p>
          </p:txBody>
        </p:sp>
      </p:grpSp>
      <p:sp>
        <p:nvSpPr>
          <p:cNvPr id="8" name="ZoneTexte 7"/>
          <p:cNvSpPr txBox="1"/>
          <p:nvPr/>
        </p:nvSpPr>
        <p:spPr>
          <a:xfrm>
            <a:off x="3032218" y="10250819"/>
            <a:ext cx="3715951" cy="861774"/>
          </a:xfrm>
          <a:prstGeom prst="rect">
            <a:avLst/>
          </a:prstGeom>
          <a:noFill/>
        </p:spPr>
        <p:txBody>
          <a:bodyPr wrap="square" rtlCol="0">
            <a:spAutoFit/>
          </a:bodyPr>
          <a:lstStyle/>
          <a:p>
            <a:r>
              <a:rPr lang="en-US" sz="1000" i="1" dirty="0"/>
              <a:t>Knowledge and use of prognostic scales by </a:t>
            </a:r>
            <a:r>
              <a:rPr lang="en-US" sz="1000" i="1" dirty="0" smtClean="0"/>
              <a:t>oncologists </a:t>
            </a:r>
            <a:r>
              <a:rPr lang="en-US" sz="1000" i="1" dirty="0"/>
              <a:t>and palliative care physicians in adult patients with advanced cancer: A national </a:t>
            </a:r>
            <a:r>
              <a:rPr lang="en-US" sz="1000" i="1" dirty="0" smtClean="0"/>
              <a:t>survey </a:t>
            </a:r>
            <a:r>
              <a:rPr lang="en-US" sz="1000" i="1" dirty="0"/>
              <a:t>(ONCOPRONO study). </a:t>
            </a:r>
            <a:r>
              <a:rPr lang="en-US" sz="1000" dirty="0"/>
              <a:t>Cancer medicine vol. 11,3 (2022): </a:t>
            </a:r>
            <a:r>
              <a:rPr lang="en-US" sz="1000" dirty="0" smtClean="0"/>
              <a:t>826-837</a:t>
            </a:r>
          </a:p>
          <a:p>
            <a:r>
              <a:rPr lang="en-US" sz="1000" dirty="0" err="1" smtClean="0"/>
              <a:t>Ou</a:t>
            </a:r>
            <a:r>
              <a:rPr lang="en-US" sz="1000" dirty="0" smtClean="0"/>
              <a:t> </a:t>
            </a:r>
            <a:r>
              <a:rPr lang="en-US" sz="1000" dirty="0" err="1" smtClean="0"/>
              <a:t>contactez</a:t>
            </a:r>
            <a:r>
              <a:rPr lang="en-US" sz="1000" dirty="0" smtClean="0"/>
              <a:t> </a:t>
            </a:r>
            <a:r>
              <a:rPr lang="en-US" sz="1000" dirty="0" err="1" smtClean="0"/>
              <a:t>moi</a:t>
            </a:r>
            <a:r>
              <a:rPr lang="en-US" sz="1000" dirty="0" smtClean="0"/>
              <a:t>:  </a:t>
            </a:r>
            <a:r>
              <a:rPr lang="en-US" sz="1000" dirty="0" smtClean="0">
                <a:solidFill>
                  <a:srgbClr val="0070C0"/>
                </a:solidFill>
              </a:rPr>
              <a:t>rhabertdantigny@chu-grenoble.fr</a:t>
            </a:r>
            <a:endParaRPr lang="en-US" sz="1000" dirty="0">
              <a:solidFill>
                <a:srgbClr val="0070C0"/>
              </a:solidFill>
            </a:endParaRPr>
          </a:p>
        </p:txBody>
      </p:sp>
    </p:spTree>
    <p:extLst>
      <p:ext uri="{BB962C8B-B14F-4D97-AF65-F5344CB8AC3E}">
        <p14:creationId xmlns:p14="http://schemas.microsoft.com/office/powerpoint/2010/main" val="160235683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903</Words>
  <Application>Microsoft Office PowerPoint</Application>
  <PresentationFormat>Grand écran</PresentationFormat>
  <Paragraphs>49</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Palatino Linotype</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raphaëlle habert</dc:creator>
  <cp:lastModifiedBy>Habert-Dantigny, Raphaelle</cp:lastModifiedBy>
  <cp:revision>30</cp:revision>
  <dcterms:created xsi:type="dcterms:W3CDTF">2022-03-02T16:13:09Z</dcterms:created>
  <dcterms:modified xsi:type="dcterms:W3CDTF">2022-06-01T13:24:59Z</dcterms:modified>
</cp:coreProperties>
</file>